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20"/>
  </p:notesMasterIdLst>
  <p:handoutMasterIdLst>
    <p:handoutMasterId r:id="rId21"/>
  </p:handoutMasterIdLst>
  <p:sldIdLst>
    <p:sldId id="257" r:id="rId2"/>
    <p:sldId id="258" r:id="rId3"/>
    <p:sldId id="259" r:id="rId4"/>
    <p:sldId id="281" r:id="rId5"/>
    <p:sldId id="284" r:id="rId6"/>
    <p:sldId id="283" r:id="rId7"/>
    <p:sldId id="285" r:id="rId8"/>
    <p:sldId id="286" r:id="rId9"/>
    <p:sldId id="287" r:id="rId10"/>
    <p:sldId id="288" r:id="rId11"/>
    <p:sldId id="289" r:id="rId12"/>
    <p:sldId id="291" r:id="rId13"/>
    <p:sldId id="295" r:id="rId14"/>
    <p:sldId id="296" r:id="rId15"/>
    <p:sldId id="297" r:id="rId16"/>
    <p:sldId id="298" r:id="rId17"/>
    <p:sldId id="278" r:id="rId18"/>
    <p:sldId id="280" r:id="rId1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4F15A-8F53-4E9F-92C9-8435BAE8B85B}" type="datetimeFigureOut">
              <a:rPr lang="ru-RU" smtClean="0"/>
              <a:t>05.04.2021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3CAFA-226F-47CD-8F72-862E61C5DC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43994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2.png>
</file>

<file path=ppt/media/image3.png>
</file>

<file path=ppt/media/image4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9E113C-757B-4DD8-ADD4-120B00864E4C}" type="datetimeFigureOut">
              <a:rPr lang="ru-RU" smtClean="0"/>
              <a:t>05.04.2021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271045-A3E2-460F-8842-BC6B5FAB4E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22973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71045-A3E2-460F-8842-BC6B5FAB4E0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461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71045-A3E2-460F-8842-BC6B5FAB4E0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1595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CA65C-28C9-4C80-86A5-3EC4840D256E}" type="datetime1">
              <a:rPr lang="ru-RU" smtClean="0"/>
              <a:t>05.04.2021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09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8826C-E411-45E5-AA26-6E7A5E78B03C}" type="datetime1">
              <a:rPr lang="ru-RU" smtClean="0"/>
              <a:t>05.04.2021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8120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60EFF-09FA-4613-A4AE-72120B03B3A4}" type="datetime1">
              <a:rPr lang="ru-RU" smtClean="0"/>
              <a:t>05.04.2021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414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40170-700D-4D8C-B215-E77BE200686F}" type="datetime1">
              <a:rPr lang="ru-RU" smtClean="0"/>
              <a:t>05.04.2021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704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42D62-3184-4DF4-B65F-4522EEB0DBFF}" type="datetime1">
              <a:rPr lang="ru-RU" smtClean="0"/>
              <a:t>05.04.2021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6808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216D-635A-437F-8E25-488A8250EA3F}" type="datetime1">
              <a:rPr lang="ru-RU" smtClean="0"/>
              <a:t>05.04.2021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025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A2912-2BA2-4162-899D-68B13950F13A}" type="datetime1">
              <a:rPr lang="ru-RU" smtClean="0"/>
              <a:t>05.04.2021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7538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1A15C-190E-413D-957D-EC8627A11990}" type="datetime1">
              <a:rPr lang="ru-RU" smtClean="0"/>
              <a:t>05.04.2021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107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9FDF4-E7C2-46C2-883F-20AF98726AC0}" type="datetime1">
              <a:rPr lang="ru-RU" smtClean="0"/>
              <a:t>05.04.2021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3323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540E273-91F6-4B6C-A04B-CC4B1B9C90D2}" type="datetime1">
              <a:rPr lang="ru-RU" smtClean="0"/>
              <a:t>05.04.2021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244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5CDBD-CB26-4DEB-B590-F7B157FF53B1}" type="datetime1">
              <a:rPr lang="ru-RU" smtClean="0"/>
              <a:t>05.04.2021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5631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2613A7A-854A-4223-A898-7160A70846FD}" type="datetime1">
              <a:rPr lang="ru-RU" smtClean="0"/>
              <a:t>05.04.2021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EC734AC-F828-41BB-95CE-2584876B964F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465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_________Microsoft_Visio1.vsdx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_________Microsoft_Visio2.vsdx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236373" y="1739024"/>
            <a:ext cx="9839458" cy="3219719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ru-RU" sz="5400" dirty="0"/>
              <a:t>Разработка автоматизированной системы управления технологическим процессом регулирования подачи кислорода</a:t>
            </a:r>
            <a:br>
              <a:rPr lang="ru-RU" sz="5400" dirty="0"/>
            </a:br>
            <a:endParaRPr lang="ru-RU" sz="5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1854" y="4683864"/>
            <a:ext cx="5743977" cy="1655762"/>
          </a:xfrm>
        </p:spPr>
        <p:txBody>
          <a:bodyPr/>
          <a:lstStyle/>
          <a:p>
            <a: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dirty="0"/>
              <a:t>Выполнили: </a:t>
            </a:r>
          </a:p>
          <a:p>
            <a: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dirty="0"/>
              <a:t>студенты группы ИТб-4301-01-00</a:t>
            </a:r>
          </a:p>
          <a:p>
            <a: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dirty="0" err="1"/>
              <a:t>Доманов</a:t>
            </a:r>
            <a:r>
              <a:rPr lang="ru-RU" dirty="0"/>
              <a:t> К.И.</a:t>
            </a:r>
          </a:p>
          <a:p>
            <a: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dirty="0" err="1"/>
              <a:t>Прозоров</a:t>
            </a:r>
            <a:r>
              <a:rPr lang="ru-RU" dirty="0"/>
              <a:t> С.К.</a:t>
            </a:r>
          </a:p>
        </p:txBody>
      </p:sp>
    </p:spTree>
    <p:extLst>
      <p:ext uri="{BB962C8B-B14F-4D97-AF65-F5344CB8AC3E}">
        <p14:creationId xmlns:p14="http://schemas.microsoft.com/office/powerpoint/2010/main" val="760144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10</a:t>
            </a:fld>
            <a:endParaRPr lang="ru-RU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05884" y="171086"/>
            <a:ext cx="19567320" cy="49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6284425"/>
              </p:ext>
            </p:extLst>
          </p:nvPr>
        </p:nvGraphicFramePr>
        <p:xfrm>
          <a:off x="105885" y="171088"/>
          <a:ext cx="11106598" cy="61480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6972343" imgH="3857798" progId="Visio.Drawing.15">
                  <p:embed/>
                </p:oleObj>
              </mc:Choice>
              <mc:Fallback>
                <p:oleObj name="Visio" r:id="rId2" imgW="6972343" imgH="385779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5885" y="171088"/>
                        <a:ext cx="11106598" cy="614802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2632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11</a:t>
            </a:fld>
            <a:endParaRPr lang="ru-RU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05884" y="171086"/>
            <a:ext cx="19567320" cy="49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 flipV="1">
            <a:off x="2743199" y="68981"/>
            <a:ext cx="11765655" cy="46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1725892"/>
              </p:ext>
            </p:extLst>
          </p:nvPr>
        </p:nvGraphicFramePr>
        <p:xfrm>
          <a:off x="2982351" y="115450"/>
          <a:ext cx="6414868" cy="62170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6191199" imgH="5991398" progId="Visio.Drawing.15">
                  <p:embed/>
                </p:oleObj>
              </mc:Choice>
              <mc:Fallback>
                <p:oleObj name="Visio" r:id="rId2" imgW="6191199" imgH="599139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2351" y="115450"/>
                        <a:ext cx="6414868" cy="621705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4647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3" y="273155"/>
            <a:ext cx="10058400" cy="1450757"/>
          </a:xfrm>
        </p:spPr>
        <p:txBody>
          <a:bodyPr/>
          <a:lstStyle/>
          <a:p>
            <a:r>
              <a:rPr lang="ru-RU" dirty="0"/>
              <a:t>Выбор комплекса технических средств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12</a:t>
            </a:fld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0334" y="2368598"/>
            <a:ext cx="4149229" cy="1209012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ru-RU" sz="2800" dirty="0">
                <a:latin typeface="+mj-lt"/>
              </a:rPr>
              <a:t>Контроллер</a:t>
            </a:r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ru-RU" sz="2600" dirty="0">
                <a:latin typeface="+mj-lt"/>
              </a:rPr>
              <a:t>Овен ПЛК 160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ru-RU" sz="2800" dirty="0">
                <a:latin typeface="+mj-lt"/>
              </a:rPr>
              <a:t>Датчики</a:t>
            </a:r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ru-RU" sz="2600" dirty="0">
                <a:latin typeface="+mj-lt"/>
              </a:rPr>
              <a:t>Температуры </a:t>
            </a:r>
            <a:r>
              <a:rPr lang="en-US" sz="2600" dirty="0">
                <a:latin typeface="+mj-lt"/>
              </a:rPr>
              <a:t>QAD 22</a:t>
            </a:r>
          </a:p>
          <a:p>
            <a:pPr lvl="1" algn="just">
              <a:buFont typeface="Wingdings" panose="05000000000000000000" pitchFamily="2" charset="2"/>
              <a:buChar char="ü"/>
            </a:pPr>
            <a:r>
              <a:rPr lang="ru-RU" sz="2600" dirty="0">
                <a:latin typeface="+mj-lt"/>
              </a:rPr>
              <a:t>Давления </a:t>
            </a:r>
            <a:r>
              <a:rPr lang="en-US" sz="2600" dirty="0">
                <a:latin typeface="+mj-lt"/>
              </a:rPr>
              <a:t>DMK 331</a:t>
            </a:r>
            <a:endParaRPr lang="ru-RU" sz="2600" dirty="0">
              <a:latin typeface="+mj-lt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C045C52-6ECF-4695-AA74-49A7179A455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53929" y="1854360"/>
            <a:ext cx="3722017" cy="22374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D7CDA83-9814-456F-9696-6739D280344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42279" y="4091848"/>
            <a:ext cx="2253404" cy="1998622"/>
          </a:xfrm>
          <a:prstGeom prst="rect">
            <a:avLst/>
          </a:prstGeom>
        </p:spPr>
      </p:pic>
      <p:pic>
        <p:nvPicPr>
          <p:cNvPr id="8" name="Рисунок 7" descr="DMK 331 (ДМК331) датчики избыточного давления BDSensors ⋆ ОВЕН-Уфа">
            <a:extLst>
              <a:ext uri="{FF2B5EF4-FFF2-40B4-BE49-F238E27FC236}">
                <a16:creationId xmlns:a16="http://schemas.microsoft.com/office/drawing/2014/main" id="{00873CEC-5BB7-4124-8A46-C9AE2A17CE6B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892" y="3999593"/>
            <a:ext cx="2183131" cy="21831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425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2" y="273155"/>
            <a:ext cx="10271723" cy="1450757"/>
          </a:xfrm>
        </p:spPr>
        <p:txBody>
          <a:bodyPr/>
          <a:lstStyle/>
          <a:p>
            <a:r>
              <a:rPr lang="ru-RU" dirty="0"/>
              <a:t>Разработка программного обеспечения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13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48D6694-564B-4A1C-B6EB-E755504285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990" y="1995124"/>
            <a:ext cx="7561493" cy="4253340"/>
          </a:xfrm>
          <a:prstGeom prst="rect">
            <a:avLst/>
          </a:prstGeo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285F669B-8638-478B-B241-22A6E217F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082" y="2904071"/>
            <a:ext cx="2948135" cy="1450757"/>
          </a:xfrm>
        </p:spPr>
        <p:txBody>
          <a:bodyPr>
            <a:noAutofit/>
          </a:bodyPr>
          <a:lstStyle/>
          <a:p>
            <a:pPr algn="just"/>
            <a:r>
              <a:rPr lang="ru-RU" sz="2800" dirty="0">
                <a:latin typeface="+mj-lt"/>
              </a:rPr>
              <a:t>Регулирование</a:t>
            </a:r>
          </a:p>
          <a:p>
            <a:pPr algn="just"/>
            <a:r>
              <a:rPr lang="ru-RU" sz="2800" dirty="0">
                <a:latin typeface="+mj-lt"/>
              </a:rPr>
              <a:t>уровня</a:t>
            </a:r>
          </a:p>
          <a:p>
            <a:pPr algn="just"/>
            <a:r>
              <a:rPr lang="ru-RU" sz="2800" dirty="0">
                <a:latin typeface="+mj-lt"/>
              </a:rPr>
              <a:t>кислорода</a:t>
            </a:r>
          </a:p>
        </p:txBody>
      </p:sp>
    </p:spTree>
    <p:extLst>
      <p:ext uri="{BB962C8B-B14F-4D97-AF65-F5344CB8AC3E}">
        <p14:creationId xmlns:p14="http://schemas.microsoft.com/office/powerpoint/2010/main" val="3384880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2" y="273155"/>
            <a:ext cx="10271723" cy="1450757"/>
          </a:xfrm>
        </p:spPr>
        <p:txBody>
          <a:bodyPr/>
          <a:lstStyle/>
          <a:p>
            <a:r>
              <a:rPr lang="ru-RU" dirty="0"/>
              <a:t>Разработка программного обеспечения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14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7296046-2ED3-454A-A2EC-A5A84B1D2CB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353" y="1870744"/>
            <a:ext cx="7673130" cy="4316136"/>
          </a:xfrm>
          <a:prstGeom prst="rect">
            <a:avLst/>
          </a:prstGeo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40317097-8B49-4FE3-94F6-E93E9DA2B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082" y="2904071"/>
            <a:ext cx="2948135" cy="1450757"/>
          </a:xfrm>
        </p:spPr>
        <p:txBody>
          <a:bodyPr>
            <a:noAutofit/>
          </a:bodyPr>
          <a:lstStyle/>
          <a:p>
            <a:pPr algn="just"/>
            <a:r>
              <a:rPr lang="ru-RU" sz="2800" dirty="0">
                <a:latin typeface="+mj-lt"/>
              </a:rPr>
              <a:t>Выпуск</a:t>
            </a:r>
          </a:p>
          <a:p>
            <a:pPr algn="just"/>
            <a:r>
              <a:rPr lang="ru-RU" sz="2800" dirty="0">
                <a:latin typeface="+mj-lt"/>
              </a:rPr>
              <a:t>кислорода</a:t>
            </a:r>
          </a:p>
          <a:p>
            <a:pPr algn="just"/>
            <a:r>
              <a:rPr lang="ru-RU" sz="2800" dirty="0">
                <a:latin typeface="+mj-lt"/>
              </a:rPr>
              <a:t>из системы</a:t>
            </a:r>
          </a:p>
        </p:txBody>
      </p:sp>
    </p:spTree>
    <p:extLst>
      <p:ext uri="{BB962C8B-B14F-4D97-AF65-F5344CB8AC3E}">
        <p14:creationId xmlns:p14="http://schemas.microsoft.com/office/powerpoint/2010/main" val="2481174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2" y="273155"/>
            <a:ext cx="10271723" cy="1450757"/>
          </a:xfrm>
        </p:spPr>
        <p:txBody>
          <a:bodyPr/>
          <a:lstStyle/>
          <a:p>
            <a:r>
              <a:rPr lang="ru-RU" dirty="0"/>
              <a:t>Разработка программного обеспечения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15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B143F17-0A37-41EA-B70C-24DCC15F2F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615" y="1812022"/>
            <a:ext cx="7830190" cy="4404482"/>
          </a:xfrm>
          <a:prstGeom prst="rect">
            <a:avLst/>
          </a:prstGeom>
        </p:spPr>
      </p:pic>
      <p:sp>
        <p:nvSpPr>
          <p:cNvPr id="7" name="Объект 2">
            <a:extLst>
              <a:ext uri="{FF2B5EF4-FFF2-40B4-BE49-F238E27FC236}">
                <a16:creationId xmlns:a16="http://schemas.microsoft.com/office/drawing/2014/main" id="{F42005EE-C70F-4978-AF66-845FB4686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082" y="2904071"/>
            <a:ext cx="2948135" cy="1450757"/>
          </a:xfrm>
        </p:spPr>
        <p:txBody>
          <a:bodyPr>
            <a:noAutofit/>
          </a:bodyPr>
          <a:lstStyle/>
          <a:p>
            <a:pPr algn="just"/>
            <a:r>
              <a:rPr lang="ru-RU" sz="2800" dirty="0">
                <a:latin typeface="+mj-lt"/>
              </a:rPr>
              <a:t>Нештатная</a:t>
            </a:r>
          </a:p>
          <a:p>
            <a:pPr algn="just"/>
            <a:r>
              <a:rPr lang="ru-RU" sz="2800" dirty="0">
                <a:latin typeface="+mj-lt"/>
              </a:rPr>
              <a:t>ситуация</a:t>
            </a:r>
          </a:p>
        </p:txBody>
      </p:sp>
    </p:spTree>
    <p:extLst>
      <p:ext uri="{BB962C8B-B14F-4D97-AF65-F5344CB8AC3E}">
        <p14:creationId xmlns:p14="http://schemas.microsoft.com/office/powerpoint/2010/main" val="3936684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2" y="273155"/>
            <a:ext cx="10271723" cy="1450757"/>
          </a:xfrm>
        </p:spPr>
        <p:txBody>
          <a:bodyPr/>
          <a:lstStyle/>
          <a:p>
            <a:r>
              <a:rPr lang="ru-RU" dirty="0"/>
              <a:t>Разработка программного обеспечения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16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A021B1E-5B3D-4102-9EA1-F2B25136BF85}"/>
              </a:ext>
            </a:extLst>
          </p:cNvPr>
          <p:cNvPicPr/>
          <p:nvPr/>
        </p:nvPicPr>
        <p:blipFill rotWithShape="1">
          <a:blip r:embed="rId2"/>
          <a:srcRect l="10297"/>
          <a:stretch/>
        </p:blipFill>
        <p:spPr>
          <a:xfrm>
            <a:off x="4102217" y="2051127"/>
            <a:ext cx="6248399" cy="4081442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FBAADF9F-2DD3-41E6-B28C-5C8CACAEC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082" y="2904071"/>
            <a:ext cx="2948135" cy="1450757"/>
          </a:xfrm>
        </p:spPr>
        <p:txBody>
          <a:bodyPr>
            <a:noAutofit/>
          </a:bodyPr>
          <a:lstStyle/>
          <a:p>
            <a:pPr algn="just"/>
            <a:r>
              <a:rPr lang="ru-RU" sz="2800" dirty="0">
                <a:latin typeface="+mj-lt"/>
              </a:rPr>
              <a:t>Программа эмуляции температуры </a:t>
            </a:r>
          </a:p>
        </p:txBody>
      </p:sp>
    </p:spTree>
    <p:extLst>
      <p:ext uri="{BB962C8B-B14F-4D97-AF65-F5344CB8AC3E}">
        <p14:creationId xmlns:p14="http://schemas.microsoft.com/office/powerpoint/2010/main" val="3928411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17</a:t>
            </a:fld>
            <a:endParaRPr lang="ru-RU"/>
          </a:p>
        </p:txBody>
      </p:sp>
      <p:pic>
        <p:nvPicPr>
          <p:cNvPr id="1026" name="Picture 2" descr="Яндекс.Взгляд - Как измерить лояльность с помощью опросов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772" y="1267353"/>
            <a:ext cx="5084170" cy="4766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7280" y="1820562"/>
            <a:ext cx="4891628" cy="4048531"/>
          </a:xfrm>
        </p:spPr>
        <p:txBody>
          <a:bodyPr>
            <a:normAutofit/>
          </a:bodyPr>
          <a:lstStyle/>
          <a:p>
            <a:pPr algn="just"/>
            <a:r>
              <a:rPr lang="ru-RU" sz="2800" dirty="0">
                <a:latin typeface="+mj-lt"/>
              </a:rPr>
              <a:t>В ходе выполнения курсового проекта была спроектирована и разработана АСУТП регулирования подачи кислорода и продуманы меры по ее улучшению и дальнейшей автоматизации.</a:t>
            </a:r>
          </a:p>
        </p:txBody>
      </p:sp>
    </p:spTree>
    <p:extLst>
      <p:ext uri="{BB962C8B-B14F-4D97-AF65-F5344CB8AC3E}">
        <p14:creationId xmlns:p14="http://schemas.microsoft.com/office/powerpoint/2010/main" val="1691395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18</a:t>
            </a:fld>
            <a:endParaRPr lang="ru-RU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3252843" y="3186587"/>
            <a:ext cx="5823921" cy="9013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51020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2800" dirty="0">
                <a:latin typeface="+mj-lt"/>
              </a:rPr>
              <a:t>В современном мире существует огромное количество технологических процессов, которые, в свете прогрессирующих технологий требуются для эффективного управления человеко-машинных систем управления.</a:t>
            </a:r>
            <a:r>
              <a:rPr lang="en-US" dirty="0"/>
              <a:t> </a:t>
            </a:r>
            <a:endParaRPr lang="ru-RU" dirty="0"/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ru-RU" sz="2800" dirty="0">
                <a:latin typeface="+mj-lt"/>
              </a:rPr>
              <a:t>Одним из таких процессов является регулирование подачи кислорода, поскольку данный процесс требует своевременного реагирования на изменение различных параметров.</a:t>
            </a:r>
            <a:endParaRPr lang="en-US" sz="2800" dirty="0">
              <a:latin typeface="+mj-lt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2931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sz="2800" dirty="0">
                <a:latin typeface="+mj-lt"/>
              </a:rPr>
              <a:t>Проектирование и разработка АСУТП регулирования подачи кислорода в рамках чемпионата мира по скоростному проектированию АСУТП в </a:t>
            </a:r>
            <a:r>
              <a:rPr lang="en-US" sz="2800" dirty="0">
                <a:latin typeface="+mj-lt"/>
              </a:rPr>
              <a:t>SCADA</a:t>
            </a:r>
            <a:r>
              <a:rPr lang="ru-RU" sz="2800" dirty="0">
                <a:latin typeface="+mj-lt"/>
              </a:rPr>
              <a:t>-системе </a:t>
            </a:r>
            <a:r>
              <a:rPr lang="en-US" sz="2800" dirty="0">
                <a:latin typeface="+mj-lt"/>
              </a:rPr>
              <a:t>Trace Mode</a:t>
            </a:r>
            <a:r>
              <a:rPr lang="ru-RU" sz="2800" dirty="0">
                <a:latin typeface="+mj-lt"/>
              </a:rPr>
              <a:t>.</a:t>
            </a:r>
            <a:endParaRPr lang="ru-RU" dirty="0"/>
          </a:p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3</a:t>
            </a:fld>
            <a:endParaRPr lang="ru-RU"/>
          </a:p>
        </p:txBody>
      </p:sp>
      <p:pic>
        <p:nvPicPr>
          <p:cNvPr id="1026" name="Picture 2" descr="Купить SCADA TRACE MODE по низким ценам с большой скидкой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719" y="3268491"/>
            <a:ext cx="3038562" cy="3038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8663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технологического процесса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4</a:t>
            </a:fld>
            <a:endParaRPr lang="ru-RU"/>
          </a:p>
        </p:txBody>
      </p:sp>
      <p:pic>
        <p:nvPicPr>
          <p:cNvPr id="2050" name="Picture 2" descr="Промышленные кислородные станции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645" y="2100531"/>
            <a:ext cx="3965406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Модульная кислородная станция: купить промышленную кислородную установку -  цены от производител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466" y="2206305"/>
            <a:ext cx="5383818" cy="381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2427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3" y="273155"/>
            <a:ext cx="10058400" cy="1450757"/>
          </a:xfrm>
        </p:spPr>
        <p:txBody>
          <a:bodyPr/>
          <a:lstStyle/>
          <a:p>
            <a:r>
              <a:rPr lang="ru-RU" dirty="0"/>
              <a:t>Функциональная схема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5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7280" y="1949824"/>
            <a:ext cx="10058400" cy="3919269"/>
          </a:xfrm>
        </p:spPr>
        <p:txBody>
          <a:bodyPr>
            <a:noAutofit/>
          </a:bodyPr>
          <a:lstStyle/>
          <a:p>
            <a:pPr algn="just"/>
            <a:r>
              <a:rPr lang="ru-RU" sz="2600" dirty="0">
                <a:latin typeface="+mj-lt"/>
              </a:rPr>
              <a:t>Функциональные схемы автоматизации являются основным техническим документом, определяющим функциональную структуру и объем автоматизации. </a:t>
            </a:r>
            <a:endParaRPr lang="en-US" sz="2600" dirty="0">
              <a:latin typeface="+mj-lt"/>
            </a:endParaRPr>
          </a:p>
          <a:p>
            <a:pPr algn="just"/>
            <a:r>
              <a:rPr lang="ru-RU" sz="2600" dirty="0">
                <a:latin typeface="+mj-lt"/>
              </a:rPr>
              <a:t>Функциональная схема представляет собой чертеж, на котором схематически условными обозначениями изображено оборудование, коммуникации, органы управления и средства автоматизации.</a:t>
            </a:r>
          </a:p>
        </p:txBody>
      </p:sp>
    </p:spTree>
    <p:extLst>
      <p:ext uri="{BB962C8B-B14F-4D97-AF65-F5344CB8AC3E}">
        <p14:creationId xmlns:p14="http://schemas.microsoft.com/office/powerpoint/2010/main" val="2815794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6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85FF8E-33DE-4D7E-89B2-45F9D3CA4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844" y="295565"/>
            <a:ext cx="8388311" cy="592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76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3" y="273155"/>
            <a:ext cx="10058400" cy="1450757"/>
          </a:xfrm>
        </p:spPr>
        <p:txBody>
          <a:bodyPr/>
          <a:lstStyle/>
          <a:p>
            <a:r>
              <a:rPr lang="ru-RU" dirty="0"/>
              <a:t>Схема информационных потоков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7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7280" y="1949824"/>
            <a:ext cx="10058400" cy="3919269"/>
          </a:xfrm>
        </p:spPr>
        <p:txBody>
          <a:bodyPr>
            <a:noAutofit/>
          </a:bodyPr>
          <a:lstStyle/>
          <a:p>
            <a:pPr algn="just"/>
            <a:r>
              <a:rPr lang="ru-RU" sz="2800" dirty="0">
                <a:latin typeface="+mj-lt"/>
              </a:rPr>
              <a:t>С учетом описания моделируемого процесса, можно конкретизировать обобщенную схему,</a:t>
            </a:r>
            <a:r>
              <a:rPr lang="en-US" sz="2800" dirty="0">
                <a:latin typeface="+mj-lt"/>
              </a:rPr>
              <a:t> </a:t>
            </a:r>
            <a:r>
              <a:rPr lang="ru-RU" sz="2800" dirty="0">
                <a:latin typeface="+mj-lt"/>
              </a:rPr>
              <a:t>выделить и классифицировать потоки информации,</a:t>
            </a:r>
            <a:r>
              <a:rPr lang="en-US" sz="2800" dirty="0">
                <a:latin typeface="+mj-lt"/>
              </a:rPr>
              <a:t> </a:t>
            </a:r>
            <a:r>
              <a:rPr lang="ru-RU" sz="2800" dirty="0">
                <a:latin typeface="+mj-lt"/>
              </a:rPr>
              <a:t>циркулирующие в системе. Обычно помимо деления на входные и выходные потоки делятся еще на дискретные и аналоговые. </a:t>
            </a:r>
          </a:p>
        </p:txBody>
      </p:sp>
    </p:spTree>
    <p:extLst>
      <p:ext uri="{BB962C8B-B14F-4D97-AF65-F5344CB8AC3E}">
        <p14:creationId xmlns:p14="http://schemas.microsoft.com/office/powerpoint/2010/main" val="2002603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8</a:t>
            </a:fld>
            <a:endParaRPr lang="ru-RU"/>
          </a:p>
        </p:txBody>
      </p:sp>
      <p:pic>
        <p:nvPicPr>
          <p:cNvPr id="3074" name="Picture 2" descr="PATOK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800" y="1080528"/>
            <a:ext cx="11768624" cy="4150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A37657A0-CBEC-426E-9C38-B450FE983BB9}"/>
              </a:ext>
            </a:extLst>
          </p:cNvPr>
          <p:cNvSpPr/>
          <p:nvPr/>
        </p:nvSpPr>
        <p:spPr>
          <a:xfrm>
            <a:off x="6627303" y="4412609"/>
            <a:ext cx="4244829" cy="59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133FF82-73DE-4282-87A9-FA0DD88075CF}"/>
              </a:ext>
            </a:extLst>
          </p:cNvPr>
          <p:cNvSpPr/>
          <p:nvPr/>
        </p:nvSpPr>
        <p:spPr>
          <a:xfrm>
            <a:off x="10251347" y="4278385"/>
            <a:ext cx="419449" cy="2600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4572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54083" y="273155"/>
            <a:ext cx="10058400" cy="1450757"/>
          </a:xfrm>
        </p:spPr>
        <p:txBody>
          <a:bodyPr/>
          <a:lstStyle/>
          <a:p>
            <a:r>
              <a:rPr lang="ru-RU" dirty="0"/>
              <a:t>Алгоритм функционирования АСУТП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734AC-F828-41BB-95CE-2584876B964F}" type="slidenum">
              <a:rPr lang="ru-RU" smtClean="0"/>
              <a:t>9</a:t>
            </a:fld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7280" y="1949824"/>
            <a:ext cx="10058400" cy="3919269"/>
          </a:xfrm>
        </p:spPr>
        <p:txBody>
          <a:bodyPr>
            <a:noAutofit/>
          </a:bodyPr>
          <a:lstStyle/>
          <a:p>
            <a:pPr algn="just"/>
            <a:r>
              <a:rPr lang="ru-RU" sz="2800" dirty="0">
                <a:latin typeface="+mj-lt"/>
              </a:rPr>
              <a:t>При разработке алгоритма используется методика «сверху вниз». Она применима к разработке больших систем и её суть состоит в том, что разработка начинается с общих алгоритмов, которые постепенно расширяются.</a:t>
            </a:r>
          </a:p>
          <a:p>
            <a:pPr algn="just"/>
            <a:r>
              <a:rPr lang="ru-RU" sz="2800" dirty="0">
                <a:latin typeface="+mj-lt"/>
              </a:rPr>
              <a:t>В целом функционирование системы состоит из следующих этапов: запуск системы, контроль датчиков, вывод сообщения    в случае аварий и её выключение.</a:t>
            </a:r>
          </a:p>
        </p:txBody>
      </p:sp>
    </p:spTree>
    <p:extLst>
      <p:ext uri="{BB962C8B-B14F-4D97-AF65-F5344CB8AC3E}">
        <p14:creationId xmlns:p14="http://schemas.microsoft.com/office/powerpoint/2010/main" val="2317683139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393</TotalTime>
  <Words>318</Words>
  <Application>Microsoft Office PowerPoint</Application>
  <PresentationFormat>Широкоэкранный</PresentationFormat>
  <Paragraphs>60</Paragraphs>
  <Slides>18</Slides>
  <Notes>2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Wingdings</vt:lpstr>
      <vt:lpstr>Ретро</vt:lpstr>
      <vt:lpstr>Visio</vt:lpstr>
      <vt:lpstr>Разработка автоматизированной системы управления технологическим процессом регулирования подачи кислорода </vt:lpstr>
      <vt:lpstr>Введение</vt:lpstr>
      <vt:lpstr>Цель</vt:lpstr>
      <vt:lpstr>Описание технологического процесса</vt:lpstr>
      <vt:lpstr>Функциональная схема</vt:lpstr>
      <vt:lpstr>Презентация PowerPoint</vt:lpstr>
      <vt:lpstr>Схема информационных потоков</vt:lpstr>
      <vt:lpstr>Презентация PowerPoint</vt:lpstr>
      <vt:lpstr>Алгоритм функционирования АСУТП</vt:lpstr>
      <vt:lpstr>Презентация PowerPoint</vt:lpstr>
      <vt:lpstr>Презентация PowerPoint</vt:lpstr>
      <vt:lpstr>Выбор комплекса технических средств</vt:lpstr>
      <vt:lpstr>Разработка программного обеспечения</vt:lpstr>
      <vt:lpstr>Разработка программного обеспечения</vt:lpstr>
      <vt:lpstr>Разработка программного обеспечения</vt:lpstr>
      <vt:lpstr>Разработка программного обеспечения</vt:lpstr>
      <vt:lpstr>Заключение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УПРАВЛЕНИЕ РАЗРАБОТКОЙ ИНФОРМАЦИОННОЙ СИСТЕМЫ  (ВАРИАНТ 5)</dc:title>
  <dc:creator>Учетная запись Майкрософт</dc:creator>
  <cp:lastModifiedBy>Прозоров Сергей Константинович</cp:lastModifiedBy>
  <cp:revision>58</cp:revision>
  <dcterms:created xsi:type="dcterms:W3CDTF">2020-12-16T18:08:48Z</dcterms:created>
  <dcterms:modified xsi:type="dcterms:W3CDTF">2021-04-05T20:03:02Z</dcterms:modified>
</cp:coreProperties>
</file>

<file path=docProps/thumbnail.jpeg>
</file>